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8" r:id="rId2"/>
    <p:sldMasterId id="2147483670" r:id="rId3"/>
    <p:sldMasterId id="2147483682" r:id="rId4"/>
    <p:sldMasterId id="2147483694" r:id="rId5"/>
  </p:sldMasterIdLst>
  <p:notesMasterIdLst>
    <p:notesMasterId r:id="rId22"/>
  </p:notesMasterIdLst>
  <p:sldIdLst>
    <p:sldId id="264" r:id="rId6"/>
    <p:sldId id="265" r:id="rId7"/>
    <p:sldId id="266" r:id="rId8"/>
    <p:sldId id="267" r:id="rId9"/>
    <p:sldId id="257" r:id="rId10"/>
    <p:sldId id="268" r:id="rId11"/>
    <p:sldId id="258" r:id="rId12"/>
    <p:sldId id="269" r:id="rId13"/>
    <p:sldId id="270" r:id="rId14"/>
    <p:sldId id="271" r:id="rId15"/>
    <p:sldId id="260" r:id="rId16"/>
    <p:sldId id="261" r:id="rId17"/>
    <p:sldId id="272" r:id="rId18"/>
    <p:sldId id="273" r:id="rId19"/>
    <p:sldId id="274" r:id="rId20"/>
    <p:sldId id="263" r:id="rId21"/>
  </p:sldIdLst>
  <p:sldSz cx="14630400" cy="8229600"/>
  <p:notesSz cx="8229600" cy="14630400"/>
  <p:embeddedFontLst>
    <p:embeddedFont>
      <p:font typeface="More Sugar" panose="020B0604020202020204" charset="0"/>
      <p:regular r:id="rId23"/>
    </p:embeddedFont>
    <p:embeddedFont>
      <p:font typeface="Fraunces Extra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aegu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0" d="100"/>
          <a:sy n="70" d="100"/>
        </p:scale>
        <p:origin x="-600" y="-16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DB5A4-D7E2-432C-928E-B9AC496FAEBF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5C79B-2E3D-4D0B-82EC-93E9D6AD2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45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6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31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04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0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41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44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99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81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11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7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2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2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0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3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59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49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13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57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81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0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07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5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14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2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2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48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14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41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63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50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56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6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03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0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97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29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2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2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52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87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25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50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3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00" b="1"/>
            </a:lvl3pPr>
            <a:lvl4pPr marL="1097280" indent="0">
              <a:buNone/>
              <a:defRPr sz="1300" b="1"/>
            </a:lvl4pPr>
            <a:lvl5pPr marL="1463040" indent="0">
              <a:buNone/>
              <a:defRPr sz="1300" b="1"/>
            </a:lvl5pPr>
            <a:lvl6pPr marL="1828800" indent="0">
              <a:buNone/>
              <a:defRPr sz="1300" b="1"/>
            </a:lvl6pPr>
            <a:lvl7pPr marL="2194560" indent="0">
              <a:buNone/>
              <a:defRPr sz="1300" b="1"/>
            </a:lvl7pPr>
            <a:lvl8pPr marL="2560320" indent="0">
              <a:buNone/>
              <a:defRPr sz="1300" b="1"/>
            </a:lvl8pPr>
            <a:lvl9pPr marL="29260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04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10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0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46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60" indent="0">
              <a:buNone/>
              <a:defRPr sz="2200"/>
            </a:lvl2pPr>
            <a:lvl3pPr marL="731520" indent="0">
              <a:buNone/>
              <a:defRPr sz="190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60" indent="0">
              <a:buNone/>
              <a:defRPr sz="1000"/>
            </a:lvl2pPr>
            <a:lvl3pPr marL="731520" indent="0">
              <a:buNone/>
              <a:defRPr sz="800"/>
            </a:lvl3pPr>
            <a:lvl4pPr marL="1097280" indent="0">
              <a:buNone/>
              <a:defRPr sz="700"/>
            </a:lvl4pPr>
            <a:lvl5pPr marL="1463040" indent="0">
              <a:buNone/>
              <a:defRPr sz="700"/>
            </a:lvl5pPr>
            <a:lvl6pPr marL="1828800" indent="0">
              <a:buNone/>
              <a:defRPr sz="700"/>
            </a:lvl6pPr>
            <a:lvl7pPr marL="2194560" indent="0">
              <a:buNone/>
              <a:defRPr sz="700"/>
            </a:lvl7pPr>
            <a:lvl8pPr marL="2560320" indent="0">
              <a:buNone/>
              <a:defRPr sz="700"/>
            </a:lvl8pPr>
            <a:lvl9pPr marL="29260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31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71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9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8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4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9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0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52" tIns="36576" rIns="73152" bIns="365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52" tIns="36576" rIns="73152" bIns="3657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31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3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10" Type="http://schemas.openxmlformats.org/officeDocument/2006/relationships/image" Target="../media/image21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2.svg"/><Relationship Id="rId7" Type="http://schemas.openxmlformats.org/officeDocument/2006/relationships/image" Target="../media/image1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54.svg"/><Relationship Id="rId4" Type="http://schemas.openxmlformats.org/officeDocument/2006/relationships/image" Target="../media/image2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Relationship Id="rId10" Type="http://schemas.openxmlformats.org/officeDocument/2006/relationships/image" Target="../media/image27.jp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svg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svg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svg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10" Type="http://schemas.openxmlformats.org/officeDocument/2006/relationships/image" Target="../media/image20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6265" y="-1415902"/>
            <a:ext cx="7022592" cy="658368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11190" y="4114800"/>
            <a:ext cx="7022592" cy="658368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07916" y="822960"/>
            <a:ext cx="12814572" cy="658368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912458" y="1486899"/>
            <a:ext cx="4665514" cy="7361758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81568" y="3185687"/>
            <a:ext cx="3663143" cy="5205177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5056">
            <a:off x="1391061" y="6125730"/>
            <a:ext cx="647942" cy="639694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365694" y="2228247"/>
            <a:ext cx="594449" cy="586883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80658" y="3342083"/>
            <a:ext cx="805542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623926"/>
                </a:solidFill>
                <a:latin typeface="Times New Roman" panose="02020603050405020304" pitchFamily="18" charset="0"/>
                <a:ea typeface="Gaegu Bold"/>
                <a:cs typeface="Times New Roman" panose="02020603050405020304" pitchFamily="18" charset="0"/>
                <a:sym typeface="Gaegu Bold"/>
              </a:rPr>
              <a:t>KỸ NĂNG THỂ HIỆN SỰ TỰ TIN</a:t>
            </a:r>
            <a:endParaRPr lang="en-US" sz="6000" b="1" dirty="0">
              <a:solidFill>
                <a:srgbClr val="623926"/>
              </a:solidFill>
              <a:latin typeface="Times New Roman" panose="02020603050405020304" pitchFamily="18" charset="0"/>
              <a:ea typeface="Gaegu Bold"/>
              <a:cs typeface="Times New Roman" panose="02020603050405020304" pitchFamily="18" charset="0"/>
              <a:sym typeface="Gaegu Bold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7937752" y="-953824"/>
            <a:ext cx="1915638" cy="329184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2"/>
          <p:cNvSpPr txBox="1"/>
          <p:nvPr/>
        </p:nvSpPr>
        <p:spPr>
          <a:xfrm>
            <a:off x="4910645" y="1409531"/>
            <a:ext cx="4617487" cy="1910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922"/>
              </a:lnSpc>
            </a:pPr>
            <a:r>
              <a:rPr lang="en-US" sz="6000" b="1" dirty="0">
                <a:solidFill>
                  <a:srgbClr val="889D7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CHUYÊN ĐỀ</a:t>
            </a:r>
            <a:endParaRPr lang="en-US" sz="6000" b="1" dirty="0">
              <a:solidFill>
                <a:srgbClr val="889D75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40571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916" y="1230089"/>
            <a:ext cx="12814572" cy="6176562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Freeform 47"/>
          <p:cNvSpPr/>
          <p:nvPr/>
        </p:nvSpPr>
        <p:spPr>
          <a:xfrm rot="285056">
            <a:off x="12633068" y="6074358"/>
            <a:ext cx="1048358" cy="1035016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8" name="Freeform 48"/>
          <p:cNvSpPr/>
          <p:nvPr/>
        </p:nvSpPr>
        <p:spPr>
          <a:xfrm>
            <a:off x="9437914" y="1261844"/>
            <a:ext cx="1045029" cy="1165673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9" name="Freeform 49"/>
          <p:cNvSpPr/>
          <p:nvPr/>
        </p:nvSpPr>
        <p:spPr>
          <a:xfrm rot="-1848275">
            <a:off x="-439645" y="6844691"/>
            <a:ext cx="1850846" cy="114415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flipH="1">
            <a:off x="13030072" y="1362146"/>
            <a:ext cx="2282417" cy="1410949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 0"/>
          <p:cNvSpPr/>
          <p:nvPr/>
        </p:nvSpPr>
        <p:spPr>
          <a:xfrm>
            <a:off x="1001487" y="325607"/>
            <a:ext cx="129548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21913" y="1972134"/>
            <a:ext cx="6868202" cy="397031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3" y="2227416"/>
            <a:ext cx="5263697" cy="345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6629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"/>
            <a:ext cx="14630400" cy="2532817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870870" y="2655147"/>
            <a:ext cx="129548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GB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4670" y="3569064"/>
            <a:ext cx="13367644" cy="397031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5867412" y="64339"/>
            <a:ext cx="72172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Cải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“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góc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” con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người</a:t>
            </a:r>
            <a:endParaRPr lang="en-GB" sz="4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/>
            <a:endParaRPr lang="en-GB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7411" y="1231907"/>
            <a:ext cx="8196931" cy="600164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Times New Roman"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ngoài</a:t>
            </a:r>
            <a:endParaRPr lang="en-GB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buFont typeface="Times New Roman"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tin: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tin.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gang,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quên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giặt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ủi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phẳng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phiu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0"/>
          <p:cNvSpPr/>
          <p:nvPr/>
        </p:nvSpPr>
        <p:spPr>
          <a:xfrm>
            <a:off x="5867412" y="64339"/>
            <a:ext cx="72172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Cải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“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góc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” con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người</a:t>
            </a:r>
            <a:endParaRPr lang="en-GB" sz="4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/>
            <a:endParaRPr lang="en-GB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7411" y="1231906"/>
            <a:ext cx="8196931" cy="649408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Times New Roman"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mọi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hàng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mỗi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con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bao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gồm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cả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nên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kỹ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xử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thấy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tin,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đứng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thẳng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mắt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hướng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đối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diện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giao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</a:t>
            </a:r>
            <a:endParaRPr lang="en-GB" sz="2400" b="1" dirty="0">
              <a:ea typeface="Calibri"/>
              <a:cs typeface="Times New Roman"/>
            </a:endParaRPr>
          </a:p>
          <a:p>
            <a:pPr marL="342900" indent="-342900" algn="just">
              <a:buFont typeface="Times New Roman"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nụ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cười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giao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mắt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Chúng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đừng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ngại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bắt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ánh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nhìn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đối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phương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dành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cử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rất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mọi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huống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giúp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tin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hơn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rất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.</a:t>
            </a:r>
            <a:endParaRPr lang="en-GB" sz="2400" b="1" dirty="0"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0" y="0"/>
            <a:ext cx="61722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916" y="1153887"/>
            <a:ext cx="12814572" cy="6252756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602052" y="2863871"/>
            <a:ext cx="3797831" cy="3365828"/>
          </a:xfrm>
          <a:custGeom>
            <a:avLst/>
            <a:gdLst/>
            <a:ahLst/>
            <a:cxnLst/>
            <a:rect l="l" t="t" r="r" b="b"/>
            <a:pathLst>
              <a:path w="4747289" h="4207285">
                <a:moveTo>
                  <a:pt x="4747288" y="0"/>
                </a:moveTo>
                <a:lnTo>
                  <a:pt x="0" y="0"/>
                </a:lnTo>
                <a:lnTo>
                  <a:pt x="0" y="4207285"/>
                </a:lnTo>
                <a:lnTo>
                  <a:pt x="4747288" y="4207285"/>
                </a:lnTo>
                <a:lnTo>
                  <a:pt x="4747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45986" y="2151682"/>
            <a:ext cx="3892042" cy="4790206"/>
          </a:xfrm>
          <a:custGeom>
            <a:avLst/>
            <a:gdLst/>
            <a:ahLst/>
            <a:cxnLst/>
            <a:rect l="l" t="t" r="r" b="b"/>
            <a:pathLst>
              <a:path w="4865053" h="5987757">
                <a:moveTo>
                  <a:pt x="0" y="0"/>
                </a:moveTo>
                <a:lnTo>
                  <a:pt x="4865053" y="0"/>
                </a:lnTo>
                <a:lnTo>
                  <a:pt x="4865053" y="5987757"/>
                </a:lnTo>
                <a:lnTo>
                  <a:pt x="0" y="598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285056">
            <a:off x="11217926" y="1245077"/>
            <a:ext cx="1048358" cy="1035016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8" name="Freeform 48"/>
          <p:cNvSpPr/>
          <p:nvPr/>
        </p:nvSpPr>
        <p:spPr>
          <a:xfrm>
            <a:off x="1163396" y="1830673"/>
            <a:ext cx="1214452" cy="1198995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9" name="Freeform 49"/>
          <p:cNvSpPr/>
          <p:nvPr/>
        </p:nvSpPr>
        <p:spPr>
          <a:xfrm rot="-1848275">
            <a:off x="-439645" y="6844682"/>
            <a:ext cx="1850846" cy="114415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flipH="1">
            <a:off x="13030063" y="1362146"/>
            <a:ext cx="2282417" cy="1410949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 0"/>
          <p:cNvSpPr/>
          <p:nvPr/>
        </p:nvSpPr>
        <p:spPr>
          <a:xfrm>
            <a:off x="907916" y="282060"/>
            <a:ext cx="129548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195779" y="1460251"/>
            <a:ext cx="77770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effectLst/>
                <a:latin typeface="Times New Roman"/>
                <a:ea typeface="Calibri"/>
              </a:rPr>
              <a:t>Nếu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là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một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người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có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khiếu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nghệ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thuật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hay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thể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thao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thì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không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có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lý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do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gì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để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bỏ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qua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chúng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.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Chính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những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hoạt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động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này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sẽ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giúp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các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em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tự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tin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hơn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rất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nhiều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.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Hãy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dành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thời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gian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để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tham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gia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những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lớp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học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và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có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thêm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cơ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hội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phát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huy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sở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trường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,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cũng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như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giao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lưu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với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những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người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cùng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sở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thích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.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Các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em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sẽ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thấy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mình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mạnh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dạn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hơn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trước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rất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nhiều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effectLst/>
                <a:latin typeface="Times New Roman"/>
                <a:ea typeface="Calibri"/>
              </a:rPr>
              <a:t>đấy</a:t>
            </a:r>
            <a:r>
              <a:rPr lang="en-US" sz="3600" b="1" dirty="0" smtClean="0">
                <a:effectLst/>
                <a:latin typeface="Times New Roman"/>
                <a:ea typeface="Calibri"/>
              </a:rPr>
              <a:t>. 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7715586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916" y="1153887"/>
            <a:ext cx="12814572" cy="6252756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Freeform 47"/>
          <p:cNvSpPr/>
          <p:nvPr/>
        </p:nvSpPr>
        <p:spPr>
          <a:xfrm rot="285056">
            <a:off x="11790471" y="1245078"/>
            <a:ext cx="1048358" cy="1035016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9" name="Freeform 49"/>
          <p:cNvSpPr/>
          <p:nvPr/>
        </p:nvSpPr>
        <p:spPr>
          <a:xfrm rot="-1848275">
            <a:off x="-439645" y="6844682"/>
            <a:ext cx="1850846" cy="114415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flipH="1">
            <a:off x="13030063" y="1362146"/>
            <a:ext cx="2282417" cy="1410949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 0"/>
          <p:cNvSpPr/>
          <p:nvPr/>
        </p:nvSpPr>
        <p:spPr>
          <a:xfrm>
            <a:off x="907916" y="282060"/>
            <a:ext cx="129548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343" y="1331668"/>
            <a:ext cx="7848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Đừng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chán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nản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rèn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chưa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tốt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vốn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dài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từ</a:t>
            </a:r>
            <a:endParaRPr lang="en-GB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trở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hội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sở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nơi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nối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niềm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đam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mê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rèn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tin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tuyệt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vời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en-GB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6"/>
          <a:stretch/>
        </p:blipFill>
        <p:spPr>
          <a:xfrm>
            <a:off x="9100457" y="1551580"/>
            <a:ext cx="4430486" cy="519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40479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44254" y="769453"/>
            <a:ext cx="63861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Tự Tin Để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Thành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Công</a:t>
            </a:r>
            <a:r>
              <a:rPr lang="en-US" sz="45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!</a:t>
            </a:r>
            <a:endParaRPr lang="en-US" sz="4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7942" y="1789837"/>
            <a:ext cx="7315200" cy="51840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rất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yếu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tố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tin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tố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rất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trọng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Vậy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nên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ngay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sinh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ngồi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ghế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rèn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luyện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lòng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tin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giúp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công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tương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Times New Roman"/>
                <a:ea typeface="Calibri"/>
                <a:cs typeface="Times New Roman"/>
              </a:rPr>
              <a:t>lai</a:t>
            </a:r>
            <a:r>
              <a:rPr lang="en-US" sz="3200" b="1" dirty="0" smtClean="0">
                <a:effectLst/>
                <a:latin typeface="Times New Roman"/>
                <a:ea typeface="Calibri"/>
                <a:cs typeface="Times New Roman"/>
              </a:rPr>
              <a:t>!</a:t>
            </a:r>
            <a:endParaRPr lang="en-GB" sz="2400" b="1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00641" y="-1376055"/>
            <a:ext cx="7022592" cy="658368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7916" y="1686940"/>
            <a:ext cx="12814572" cy="5719713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60910" y="1256096"/>
            <a:ext cx="5055576" cy="861668"/>
            <a:chOff x="0" y="0"/>
            <a:chExt cx="1641852" cy="460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323856" y="4994165"/>
            <a:ext cx="2967193" cy="4284754"/>
          </a:xfrm>
          <a:custGeom>
            <a:avLst/>
            <a:gdLst/>
            <a:ahLst/>
            <a:cxnLst/>
            <a:rect l="l" t="t" r="r" b="b"/>
            <a:pathLst>
              <a:path w="3708991" h="5355943">
                <a:moveTo>
                  <a:pt x="0" y="0"/>
                </a:moveTo>
                <a:lnTo>
                  <a:pt x="3708990" y="0"/>
                </a:lnTo>
                <a:lnTo>
                  <a:pt x="3708990" y="5355943"/>
                </a:lnTo>
                <a:lnTo>
                  <a:pt x="0" y="5355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4949">
            <a:off x="-1423004" y="5658267"/>
            <a:ext cx="3303207" cy="4028302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974755" y="1441307"/>
            <a:ext cx="453490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74"/>
              </a:lnSpc>
            </a:pP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Kỹ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năng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thể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hiện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sự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tự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tin</a:t>
            </a:r>
            <a:endParaRPr lang="en-US" sz="3200" b="1" dirty="0">
              <a:solidFill>
                <a:srgbClr val="1B1B1B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26" name="Freeform 26"/>
          <p:cNvSpPr/>
          <p:nvPr/>
        </p:nvSpPr>
        <p:spPr>
          <a:xfrm rot="285056">
            <a:off x="412702" y="268918"/>
            <a:ext cx="647942" cy="639694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7" y="0"/>
                </a:lnTo>
                <a:lnTo>
                  <a:pt x="809927" y="799619"/>
                </a:lnTo>
                <a:lnTo>
                  <a:pt x="0" y="799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5"/>
          <a:stretch/>
        </p:blipFill>
        <p:spPr bwMode="auto">
          <a:xfrm>
            <a:off x="8457072" y="1706344"/>
            <a:ext cx="5271102" cy="57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1"/>
          <p:cNvSpPr/>
          <p:nvPr/>
        </p:nvSpPr>
        <p:spPr>
          <a:xfrm>
            <a:off x="1110341" y="2094798"/>
            <a:ext cx="7107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tin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niềm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tin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bản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;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hài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lòng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bản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; tin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rằng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trở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ích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cực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niềm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tin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tương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lai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thấy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nghị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lực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nhiệm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vụ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Tuy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nhiên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rõ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tin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cao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Chính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vì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rèn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luyện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kỹ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tin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cao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.</a:t>
            </a:r>
            <a:endParaRPr lang="en-GB" sz="2000" b="1" dirty="0">
              <a:ea typeface="Calibri"/>
              <a:cs typeface="Times New Roman"/>
            </a:endParaRPr>
          </a:p>
        </p:txBody>
      </p:sp>
      <p:sp>
        <p:nvSpPr>
          <p:cNvPr id="29" name="Freeform 29"/>
          <p:cNvSpPr/>
          <p:nvPr/>
        </p:nvSpPr>
        <p:spPr>
          <a:xfrm rot="-5894438">
            <a:off x="8931799" y="343116"/>
            <a:ext cx="1537691" cy="2642374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213376" y="2614579"/>
            <a:ext cx="594449" cy="586883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630606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80827" y="-1404999"/>
            <a:ext cx="7022592" cy="658368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7916" y="1686940"/>
            <a:ext cx="12814572" cy="5719713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60910" y="1256096"/>
            <a:ext cx="5055576" cy="861668"/>
            <a:chOff x="0" y="0"/>
            <a:chExt cx="1641852" cy="460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323856" y="4994165"/>
            <a:ext cx="2967193" cy="4284754"/>
          </a:xfrm>
          <a:custGeom>
            <a:avLst/>
            <a:gdLst/>
            <a:ahLst/>
            <a:cxnLst/>
            <a:rect l="l" t="t" r="r" b="b"/>
            <a:pathLst>
              <a:path w="3708991" h="5355943">
                <a:moveTo>
                  <a:pt x="0" y="0"/>
                </a:moveTo>
                <a:lnTo>
                  <a:pt x="3708990" y="0"/>
                </a:lnTo>
                <a:lnTo>
                  <a:pt x="3708990" y="5355943"/>
                </a:lnTo>
                <a:lnTo>
                  <a:pt x="0" y="5355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4949">
            <a:off x="-1819636" y="5658265"/>
            <a:ext cx="3303207" cy="4028302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974755" y="1441307"/>
            <a:ext cx="453490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74"/>
              </a:lnSpc>
            </a:pP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Kỹ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năng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thể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hiện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sự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tự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tin</a:t>
            </a:r>
            <a:endParaRPr lang="en-US" sz="3200" b="1" dirty="0">
              <a:solidFill>
                <a:srgbClr val="1B1B1B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26" name="Freeform 26"/>
          <p:cNvSpPr/>
          <p:nvPr/>
        </p:nvSpPr>
        <p:spPr>
          <a:xfrm rot="285056">
            <a:off x="412702" y="268918"/>
            <a:ext cx="647942" cy="639694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7" y="0"/>
                </a:lnTo>
                <a:lnTo>
                  <a:pt x="809927" y="799619"/>
                </a:lnTo>
                <a:lnTo>
                  <a:pt x="0" y="799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2597687" y="2296471"/>
            <a:ext cx="594449" cy="586883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Text 1"/>
          <p:cNvSpPr/>
          <p:nvPr/>
        </p:nvSpPr>
        <p:spPr>
          <a:xfrm>
            <a:off x="1110341" y="2094798"/>
            <a:ext cx="7107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endParaRPr lang="en-GB" sz="20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7794" y="2165850"/>
            <a:ext cx="7315200" cy="5078313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  <a:cs typeface="Times New Roman"/>
              </a:rPr>
              <a:t>-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Kỹ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sự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tin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giúp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cá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giao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hơn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mạnh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dạn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bày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tỏ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suy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nghĩ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ý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định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giải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vấn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đề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sự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kiên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định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giúp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suy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nghĩ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cực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lạc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.</a:t>
            </a:r>
            <a:endParaRPr lang="en-GB" b="1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  <a:cs typeface="Times New Roman"/>
              </a:rPr>
              <a:t>-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Kỹ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sự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tin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yếu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tố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giao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thương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định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đảm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trách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nhiệm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.</a:t>
            </a:r>
            <a:endParaRPr lang="en-GB" b="1" dirty="0">
              <a:ea typeface="Calibri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9" b="13802"/>
          <a:stretch/>
        </p:blipFill>
        <p:spPr>
          <a:xfrm>
            <a:off x="8599504" y="2285585"/>
            <a:ext cx="5253617" cy="4480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Freeform 29"/>
          <p:cNvSpPr/>
          <p:nvPr/>
        </p:nvSpPr>
        <p:spPr>
          <a:xfrm rot="-5894438">
            <a:off x="8931799" y="343116"/>
            <a:ext cx="1537691" cy="2642374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4922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80827" y="-1404999"/>
            <a:ext cx="7022592" cy="658368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7916" y="1686940"/>
            <a:ext cx="12814572" cy="5719713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60910" y="1256096"/>
            <a:ext cx="5055576" cy="861668"/>
            <a:chOff x="0" y="0"/>
            <a:chExt cx="1641852" cy="460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323856" y="4994165"/>
            <a:ext cx="2967193" cy="4284754"/>
          </a:xfrm>
          <a:custGeom>
            <a:avLst/>
            <a:gdLst/>
            <a:ahLst/>
            <a:cxnLst/>
            <a:rect l="l" t="t" r="r" b="b"/>
            <a:pathLst>
              <a:path w="3708991" h="5355943">
                <a:moveTo>
                  <a:pt x="0" y="0"/>
                </a:moveTo>
                <a:lnTo>
                  <a:pt x="3708990" y="0"/>
                </a:lnTo>
                <a:lnTo>
                  <a:pt x="3708990" y="5355943"/>
                </a:lnTo>
                <a:lnTo>
                  <a:pt x="0" y="5355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4949">
            <a:off x="-1819636" y="5658265"/>
            <a:ext cx="3303207" cy="4028302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974755" y="1441307"/>
            <a:ext cx="453490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74"/>
              </a:lnSpc>
            </a:pP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Kỹ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năng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thể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hiện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sự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3200" b="1" dirty="0" err="1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tự</a:t>
            </a:r>
            <a:r>
              <a:rPr lang="en-US" sz="3200" b="1" dirty="0">
                <a:solidFill>
                  <a:srgbClr val="1B1B1B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tin</a:t>
            </a:r>
            <a:endParaRPr lang="en-US" sz="3200" b="1" dirty="0">
              <a:solidFill>
                <a:srgbClr val="1B1B1B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26" name="Freeform 26"/>
          <p:cNvSpPr/>
          <p:nvPr/>
        </p:nvSpPr>
        <p:spPr>
          <a:xfrm rot="285056">
            <a:off x="412702" y="268918"/>
            <a:ext cx="647942" cy="639694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7" y="0"/>
                </a:lnTo>
                <a:lnTo>
                  <a:pt x="809927" y="799619"/>
                </a:lnTo>
                <a:lnTo>
                  <a:pt x="0" y="799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2597687" y="2296471"/>
            <a:ext cx="594449" cy="586883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Text 1"/>
          <p:cNvSpPr/>
          <p:nvPr/>
        </p:nvSpPr>
        <p:spPr>
          <a:xfrm>
            <a:off x="1110341" y="2094798"/>
            <a:ext cx="7107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endParaRPr lang="en-GB" sz="20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9" b="13802"/>
          <a:stretch/>
        </p:blipFill>
        <p:spPr>
          <a:xfrm>
            <a:off x="8599504" y="2285585"/>
            <a:ext cx="5253617" cy="4480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Freeform 29"/>
          <p:cNvSpPr/>
          <p:nvPr/>
        </p:nvSpPr>
        <p:spPr>
          <a:xfrm rot="-5894438">
            <a:off x="8931799" y="343116"/>
            <a:ext cx="1537691" cy="2642374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Cloud 10"/>
          <p:cNvSpPr/>
          <p:nvPr/>
        </p:nvSpPr>
        <p:spPr>
          <a:xfrm>
            <a:off x="1513125" y="2457701"/>
            <a:ext cx="6704465" cy="445473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96724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76565" y="325607"/>
            <a:ext cx="76861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1.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Ngồi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hàng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ghế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đầu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trong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lớp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645683" y="1352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4000" b="1" dirty="0" err="1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Vượt</a:t>
            </a:r>
            <a:r>
              <a:rPr lang="en-US" sz="40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qua </a:t>
            </a:r>
            <a:r>
              <a:rPr lang="en-US" sz="4000" b="1" dirty="0" err="1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ỗi</a:t>
            </a:r>
            <a:r>
              <a:rPr lang="en-US" sz="4000" b="1" dirty="0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s</a:t>
            </a:r>
            <a:r>
              <a:rPr lang="en-US" sz="4000" b="1" dirty="0" err="1">
                <a:solidFill>
                  <a:srgbClr val="405449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ợ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727371" y="2054682"/>
            <a:ext cx="718457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3200" b="1" dirty="0">
                <a:latin typeface="Times New Roman"/>
                <a:ea typeface="Calibri"/>
              </a:rPr>
              <a:t>	</a:t>
            </a:r>
            <a:r>
              <a:rPr lang="en-US" sz="3200" b="1" dirty="0" err="1">
                <a:latin typeface="Times New Roman"/>
                <a:ea typeface="Calibri"/>
              </a:rPr>
              <a:t>Vì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sao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các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em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thích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ngồi</a:t>
            </a:r>
            <a:r>
              <a:rPr lang="en-US" sz="3200" b="1" dirty="0">
                <a:latin typeface="Times New Roman"/>
                <a:ea typeface="Calibri"/>
              </a:rPr>
              <a:t> ở </a:t>
            </a:r>
            <a:r>
              <a:rPr lang="en-US" sz="3200" b="1" dirty="0" err="1">
                <a:latin typeface="Times New Roman"/>
                <a:ea typeface="Calibri"/>
              </a:rPr>
              <a:t>những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hàng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ghế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phía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sau</a:t>
            </a:r>
            <a:r>
              <a:rPr lang="en-US" sz="3200" b="1" dirty="0">
                <a:latin typeface="Times New Roman"/>
                <a:ea typeface="Calibri"/>
              </a:rPr>
              <a:t>?</a:t>
            </a:r>
          </a:p>
          <a:p>
            <a:pPr algn="just"/>
            <a:r>
              <a:rPr lang="en-US" sz="3200" b="1" dirty="0">
                <a:latin typeface="Times New Roman"/>
                <a:ea typeface="Calibri"/>
              </a:rPr>
              <a:t> </a:t>
            </a:r>
          </a:p>
          <a:p>
            <a:pPr algn="just"/>
            <a:r>
              <a:rPr lang="en-US" sz="3200" b="1" dirty="0">
                <a:latin typeface="Times New Roman"/>
                <a:ea typeface="Calibri"/>
              </a:rPr>
              <a:t>	</a:t>
            </a:r>
            <a:r>
              <a:rPr lang="en-US" sz="3200" b="1" dirty="0" err="1">
                <a:latin typeface="Times New Roman"/>
                <a:ea typeface="Calibri"/>
              </a:rPr>
              <a:t>Đó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là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vì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các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em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sợ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hãi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rằng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mình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sẽ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bị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thầy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cô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chú</a:t>
            </a:r>
            <a:r>
              <a:rPr lang="en-US" sz="3200" b="1" dirty="0">
                <a:latin typeface="Times New Roman"/>
                <a:ea typeface="Calibri"/>
              </a:rPr>
              <a:t> ý, </a:t>
            </a:r>
            <a:r>
              <a:rPr lang="en-US" sz="3200" b="1" dirty="0" err="1">
                <a:latin typeface="Times New Roman"/>
                <a:ea typeface="Calibri"/>
              </a:rPr>
              <a:t>sợ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bị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gọi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đứng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lên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trả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bài</a:t>
            </a:r>
            <a:r>
              <a:rPr lang="en-US" sz="3200" b="1" dirty="0">
                <a:latin typeface="Times New Roman"/>
                <a:ea typeface="Calibri"/>
              </a:rPr>
              <a:t>, </a:t>
            </a:r>
            <a:r>
              <a:rPr lang="en-US" sz="3200" b="1" dirty="0" err="1">
                <a:latin typeface="Times New Roman"/>
                <a:ea typeface="Calibri"/>
              </a:rPr>
              <a:t>không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làm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được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việc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riêng</a:t>
            </a:r>
            <a:r>
              <a:rPr lang="en-US" sz="3200" b="1" dirty="0">
                <a:latin typeface="Times New Roman"/>
                <a:ea typeface="Calibri"/>
              </a:rPr>
              <a:t>…</a:t>
            </a:r>
            <a:r>
              <a:rPr lang="en-US" sz="3200" b="1" dirty="0" err="1">
                <a:latin typeface="Times New Roman"/>
                <a:ea typeface="Calibri"/>
              </a:rPr>
              <a:t>Tất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cả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những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điều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ấy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chính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là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vì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thiếu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lòng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tự</a:t>
            </a:r>
            <a:r>
              <a:rPr lang="en-US" sz="3200" b="1" dirty="0">
                <a:latin typeface="Times New Roman"/>
                <a:ea typeface="Calibri"/>
              </a:rPr>
              <a:t> tin: </a:t>
            </a:r>
            <a:r>
              <a:rPr lang="en-US" sz="3200" b="1" dirty="0" err="1">
                <a:latin typeface="Times New Roman"/>
                <a:ea typeface="Calibri"/>
              </a:rPr>
              <a:t>Các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em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sợ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mình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trở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nên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nổi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bật</a:t>
            </a:r>
            <a:r>
              <a:rPr lang="en-US" sz="3200" b="1" dirty="0">
                <a:latin typeface="Times New Roman"/>
                <a:ea typeface="Calibri"/>
              </a:rPr>
              <a:t>. </a:t>
            </a:r>
            <a:endParaRPr lang="en-US" sz="32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41"/>
          <a:stretch/>
        </p:blipFill>
        <p:spPr>
          <a:xfrm>
            <a:off x="-78907" y="0"/>
            <a:ext cx="6392636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64504" y="314599"/>
            <a:ext cx="76861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1.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Ngồi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hàng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ghế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đầu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trong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unces Extra Bold" pitchFamily="34" charset="-122"/>
                <a:cs typeface="Times New Roman" panose="02020603050405020304" pitchFamily="18" charset="0"/>
              </a:rPr>
              <a:t>lớp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4"/>
          <p:cNvSpPr/>
          <p:nvPr/>
        </p:nvSpPr>
        <p:spPr>
          <a:xfrm>
            <a:off x="5780316" y="2054682"/>
            <a:ext cx="813162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3200" b="1" dirty="0">
                <a:latin typeface="Times New Roman"/>
                <a:ea typeface="Calibri"/>
              </a:rPr>
              <a:t>	</a:t>
            </a:r>
            <a:r>
              <a:rPr lang="en-US" sz="3200" b="1" dirty="0" err="1">
                <a:latin typeface="Times New Roman"/>
                <a:ea typeface="Calibri"/>
              </a:rPr>
              <a:t>Nhưng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có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sự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thành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công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nào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mà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không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liên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quan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đến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sự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nổi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bật</a:t>
            </a:r>
            <a:r>
              <a:rPr lang="en-US" sz="3200" b="1" dirty="0">
                <a:latin typeface="Times New Roman"/>
                <a:ea typeface="Calibri"/>
              </a:rPr>
              <a:t>? </a:t>
            </a:r>
          </a:p>
          <a:p>
            <a:pPr algn="just"/>
            <a:r>
              <a:rPr lang="en-US" sz="3200" b="1" dirty="0">
                <a:latin typeface="Times New Roman"/>
                <a:ea typeface="Calibri"/>
              </a:rPr>
              <a:t>	</a:t>
            </a:r>
            <a:r>
              <a:rPr lang="en-US" sz="3200" b="1" dirty="0" err="1">
                <a:latin typeface="Times New Roman"/>
                <a:ea typeface="Calibri"/>
              </a:rPr>
              <a:t>Vì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vậy</a:t>
            </a:r>
            <a:r>
              <a:rPr lang="en-US" sz="3200" b="1" dirty="0">
                <a:latin typeface="Times New Roman"/>
                <a:ea typeface="Calibri"/>
              </a:rPr>
              <a:t>, </a:t>
            </a:r>
            <a:r>
              <a:rPr lang="en-US" sz="3200" b="1" dirty="0" err="1">
                <a:latin typeface="Times New Roman"/>
                <a:ea typeface="Calibri"/>
              </a:rPr>
              <a:t>các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em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hãy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bắt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đầu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áp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dụng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1</a:t>
            </a:r>
            <a:r>
              <a:rPr lang="en-US" sz="3200" b="1" dirty="0">
                <a:latin typeface="Times New Roman"/>
                <a:ea typeface="Calibri"/>
              </a:rPr>
              <a:t>: </a:t>
            </a:r>
          </a:p>
          <a:p>
            <a:pPr algn="just"/>
            <a:r>
              <a:rPr lang="en-US" sz="3200" b="1" dirty="0">
                <a:latin typeface="Times New Roman"/>
                <a:ea typeface="Calibri"/>
              </a:rPr>
              <a:t>	</a:t>
            </a:r>
            <a:r>
              <a:rPr lang="en-US" sz="3200" b="1" dirty="0" err="1">
                <a:latin typeface="Times New Roman"/>
                <a:ea typeface="Calibri"/>
              </a:rPr>
              <a:t>Luôn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ngồi</a:t>
            </a:r>
            <a:r>
              <a:rPr lang="en-US" sz="3200" b="1" dirty="0">
                <a:latin typeface="Times New Roman"/>
                <a:ea typeface="Calibri"/>
              </a:rPr>
              <a:t> ở </a:t>
            </a:r>
            <a:r>
              <a:rPr lang="en-US" sz="3200" b="1" dirty="0" err="1">
                <a:latin typeface="Times New Roman"/>
                <a:ea typeface="Calibri"/>
              </a:rPr>
              <a:t>những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hàng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ghế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trước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để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xây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dựng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lòng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tự</a:t>
            </a:r>
            <a:r>
              <a:rPr lang="en-US" sz="3200" b="1" dirty="0">
                <a:latin typeface="Times New Roman"/>
                <a:ea typeface="Calibri"/>
              </a:rPr>
              <a:t> tin, </a:t>
            </a:r>
            <a:r>
              <a:rPr lang="en-US" sz="3200" b="1" dirty="0" err="1">
                <a:latin typeface="Times New Roman"/>
                <a:ea typeface="Calibri"/>
              </a:rPr>
              <a:t>dù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xuất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hiện</a:t>
            </a:r>
            <a:r>
              <a:rPr lang="en-US" sz="3200" b="1" dirty="0">
                <a:latin typeface="Times New Roman"/>
                <a:ea typeface="Calibri"/>
              </a:rPr>
              <a:t> ở </a:t>
            </a:r>
            <a:r>
              <a:rPr lang="en-US" sz="3200" b="1" dirty="0" err="1">
                <a:latin typeface="Times New Roman"/>
                <a:ea typeface="Calibri"/>
              </a:rPr>
              <a:t>bất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kì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hoàn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cảnh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nào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cũng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nên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ngồi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sát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hàng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ghế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đầu</a:t>
            </a:r>
            <a:r>
              <a:rPr lang="en-US" sz="3200" b="1" dirty="0">
                <a:latin typeface="Times New Roman"/>
                <a:ea typeface="Calibri"/>
              </a:rPr>
              <a:t>, </a:t>
            </a:r>
            <a:r>
              <a:rPr lang="en-US" sz="3200" b="1" dirty="0" err="1">
                <a:latin typeface="Times New Roman"/>
                <a:ea typeface="Calibri"/>
              </a:rPr>
              <a:t>vừa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để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tiện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theo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dõi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nội</a:t>
            </a:r>
            <a:r>
              <a:rPr lang="en-US" sz="3200" b="1" dirty="0">
                <a:latin typeface="Times New Roman"/>
                <a:ea typeface="Calibri"/>
              </a:rPr>
              <a:t> dung </a:t>
            </a:r>
            <a:r>
              <a:rPr lang="en-US" sz="3200" b="1" dirty="0" err="1">
                <a:latin typeface="Times New Roman"/>
                <a:ea typeface="Calibri"/>
              </a:rPr>
              <a:t>bài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học</a:t>
            </a:r>
            <a:r>
              <a:rPr lang="en-US" sz="3200" b="1" dirty="0">
                <a:latin typeface="Times New Roman"/>
                <a:ea typeface="Calibri"/>
              </a:rPr>
              <a:t>, </a:t>
            </a:r>
            <a:r>
              <a:rPr lang="en-US" sz="3200" b="1" dirty="0" err="1">
                <a:latin typeface="Times New Roman"/>
                <a:ea typeface="Calibri"/>
              </a:rPr>
              <a:t>vừa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giúp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bản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thân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mạnh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dạn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hơn</a:t>
            </a:r>
            <a:r>
              <a:rPr lang="en-US" sz="3200" b="1" dirty="0">
                <a:latin typeface="Times New Roman"/>
                <a:ea typeface="Calibri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471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1" y="2279333"/>
            <a:ext cx="566976" cy="56697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2672" y="2181362"/>
            <a:ext cx="566976" cy="566976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6138" y="2181362"/>
            <a:ext cx="566976" cy="56697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084462" y="307300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0"/>
          <p:cNvSpPr/>
          <p:nvPr/>
        </p:nvSpPr>
        <p:spPr>
          <a:xfrm>
            <a:off x="5888735" y="325607"/>
            <a:ext cx="79478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1" y="2279333"/>
            <a:ext cx="566976" cy="56697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672" y="2181362"/>
            <a:ext cx="566976" cy="566976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6138" y="2181362"/>
            <a:ext cx="566976" cy="56697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084462" y="3073006"/>
            <a:ext cx="78718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0"/>
          <p:cNvSpPr/>
          <p:nvPr/>
        </p:nvSpPr>
        <p:spPr>
          <a:xfrm>
            <a:off x="6008483" y="325607"/>
            <a:ext cx="79478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08" y="0"/>
            <a:ext cx="61722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916" y="1230089"/>
            <a:ext cx="12814572" cy="6176562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1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Freeform 47"/>
          <p:cNvSpPr/>
          <p:nvPr/>
        </p:nvSpPr>
        <p:spPr>
          <a:xfrm rot="285056">
            <a:off x="12633068" y="6074358"/>
            <a:ext cx="1048358" cy="1035016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8" name="Freeform 48"/>
          <p:cNvSpPr/>
          <p:nvPr/>
        </p:nvSpPr>
        <p:spPr>
          <a:xfrm>
            <a:off x="9437914" y="1261844"/>
            <a:ext cx="1045029" cy="1165673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9" name="Freeform 49"/>
          <p:cNvSpPr/>
          <p:nvPr/>
        </p:nvSpPr>
        <p:spPr>
          <a:xfrm rot="-1848275">
            <a:off x="-439645" y="6844691"/>
            <a:ext cx="1850846" cy="114415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flipH="1">
            <a:off x="13030072" y="1362146"/>
            <a:ext cx="2282417" cy="1410949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 0"/>
          <p:cNvSpPr/>
          <p:nvPr/>
        </p:nvSpPr>
        <p:spPr>
          <a:xfrm>
            <a:off x="1001487" y="325607"/>
            <a:ext cx="129548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21913" y="1972135"/>
            <a:ext cx="8316002" cy="452431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 err="1">
                <a:latin typeface="Times New Roman"/>
                <a:ea typeface="Calibri"/>
              </a:rPr>
              <a:t>Những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người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thường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tránh</a:t>
            </a:r>
            <a:r>
              <a:rPr lang="en-US" sz="3200" b="1" dirty="0">
                <a:latin typeface="Times New Roman"/>
                <a:ea typeface="Calibri"/>
              </a:rPr>
              <a:t> né </a:t>
            </a:r>
            <a:r>
              <a:rPr lang="en-US" sz="3200" b="1" dirty="0" err="1">
                <a:latin typeface="Times New Roman"/>
                <a:ea typeface="Calibri"/>
              </a:rPr>
              <a:t>ánh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mắt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của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người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khác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thường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bị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cho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là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đang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gian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dối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hoặc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đã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làm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những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việc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mà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bản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thân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không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muốn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cho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đối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phương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biết</a:t>
            </a:r>
            <a:r>
              <a:rPr lang="en-US" sz="3200" b="1" dirty="0">
                <a:latin typeface="Times New Roman"/>
                <a:ea typeface="Calibri"/>
              </a:rPr>
              <a:t>. </a:t>
            </a:r>
            <a:r>
              <a:rPr lang="en-US" sz="3200" b="1" dirty="0" err="1">
                <a:latin typeface="Times New Roman"/>
                <a:ea typeface="Calibri"/>
              </a:rPr>
              <a:t>Điều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này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không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đúng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với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mọi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trường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hợp</a:t>
            </a:r>
            <a:r>
              <a:rPr lang="en-US" sz="3200" b="1" dirty="0">
                <a:latin typeface="Times New Roman"/>
                <a:ea typeface="Calibri"/>
              </a:rPr>
              <a:t>, </a:t>
            </a:r>
            <a:r>
              <a:rPr lang="en-US" sz="3200" b="1" dirty="0" err="1">
                <a:latin typeface="Times New Roman"/>
                <a:ea typeface="Calibri"/>
              </a:rPr>
              <a:t>bởi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nhiều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khi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những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người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tự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cũng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không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dám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nhìn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thẳng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người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nói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chuyện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vì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họ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cảm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thấy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thiếu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tự</a:t>
            </a:r>
            <a:r>
              <a:rPr lang="en-US" sz="3200" b="1" dirty="0">
                <a:latin typeface="Times New Roman"/>
                <a:ea typeface="Calibri"/>
              </a:rPr>
              <a:t> tin, </a:t>
            </a:r>
            <a:r>
              <a:rPr lang="en-US" sz="3200" b="1" dirty="0" err="1">
                <a:latin typeface="Times New Roman"/>
                <a:ea typeface="Calibri"/>
              </a:rPr>
              <a:t>không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thể</a:t>
            </a:r>
            <a:r>
              <a:rPr lang="en-US" sz="3200" b="1" dirty="0">
                <a:latin typeface="Times New Roman"/>
                <a:ea typeface="Calibri"/>
              </a:rPr>
              <a:t> so </a:t>
            </a:r>
            <a:r>
              <a:rPr lang="en-US" sz="3200" b="1" dirty="0" err="1">
                <a:latin typeface="Times New Roman"/>
                <a:ea typeface="Calibri"/>
              </a:rPr>
              <a:t>sánh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được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với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người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đó</a:t>
            </a:r>
            <a:r>
              <a:rPr lang="en-US" sz="3200" b="1" dirty="0">
                <a:latin typeface="Times New Roman"/>
                <a:ea typeface="Calibri"/>
              </a:rPr>
              <a:t>. </a:t>
            </a:r>
            <a:r>
              <a:rPr lang="en-US" sz="3200" b="1" dirty="0" err="1">
                <a:latin typeface="Times New Roman"/>
                <a:ea typeface="Calibri"/>
              </a:rPr>
              <a:t>Tất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cả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đó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đều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là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những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biểu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hiện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không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tốt</a:t>
            </a:r>
            <a:r>
              <a:rPr lang="en-US" sz="3200" b="1" dirty="0">
                <a:latin typeface="Times New Roman"/>
                <a:ea typeface="Calibri"/>
              </a:rPr>
              <a:t>. </a:t>
            </a:r>
            <a:endParaRPr lang="en-GB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1" r="23926"/>
          <a:stretch/>
        </p:blipFill>
        <p:spPr bwMode="auto">
          <a:xfrm>
            <a:off x="9524026" y="1972134"/>
            <a:ext cx="4020477" cy="4623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9502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783</Words>
  <Application>Microsoft Office PowerPoint</Application>
  <PresentationFormat>Custom</PresentationFormat>
  <Paragraphs>55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More Sugar</vt:lpstr>
      <vt:lpstr>Fraunces Extra Bold</vt:lpstr>
      <vt:lpstr>Times New Roman</vt:lpstr>
      <vt:lpstr>Calibri</vt:lpstr>
      <vt:lpstr>Gaegu Bold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ASUS</cp:lastModifiedBy>
  <cp:revision>16</cp:revision>
  <dcterms:created xsi:type="dcterms:W3CDTF">2025-03-28T03:43:02Z</dcterms:created>
  <dcterms:modified xsi:type="dcterms:W3CDTF">2025-03-28T05:31:50Z</dcterms:modified>
</cp:coreProperties>
</file>